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4" r:id="rId5"/>
    <p:sldId id="262" r:id="rId6"/>
    <p:sldId id="265" r:id="rId7"/>
    <p:sldId id="261" r:id="rId8"/>
    <p:sldId id="263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FAED9F-2232-420E-BA65-82842F5C7F39}" v="2042" dt="2020-12-09T19:53:13.343"/>
    <p1510:client id="{96ABFFD8-C57A-071C-08A5-DEE9A476E10A}" v="5317" dt="2020-12-09T17:20:43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64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357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3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30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63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6167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1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3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91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Wednesday, December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79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Wednesday, December 9, 2020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3910810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FB6930-FDC4-4104-BAF4-10AA88DD04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1114" y="620486"/>
            <a:ext cx="5344886" cy="4062547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  <a:cs typeface="Calibri Light"/>
              </a:rPr>
              <a:t>Quantitative Trading with Deep Reinforcement Learning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1114" y="4918166"/>
            <a:ext cx="4781006" cy="11364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  <a:cs typeface="Calibri"/>
              </a:rPr>
              <a:t>Team: </a:t>
            </a:r>
            <a:r>
              <a:rPr lang="en-US" err="1">
                <a:solidFill>
                  <a:schemeClr val="bg1"/>
                </a:solidFill>
                <a:cs typeface="Calibri"/>
              </a:rPr>
              <a:t>Farhanur</a:t>
            </a:r>
            <a:r>
              <a:rPr lang="en-US">
                <a:solidFill>
                  <a:schemeClr val="bg1"/>
                </a:solidFill>
                <a:cs typeface="Calibri"/>
              </a:rPr>
              <a:t> Rahim Ansari and Shubhi Saxena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7CC01-17AE-4DFD-AAF9-F3CD0E55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EB7FB-ACCF-4139-A5A7-398817CA6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/>
              <a:t>Comparing DDPG performance against the benchmark DJIA model</a:t>
            </a:r>
          </a:p>
          <a:p>
            <a:r>
              <a:rPr lang="en-US"/>
              <a:t>Implementing a supervised deep learning approach using Recurrent Nural Network (RNN) and comparing it with DDPG result</a:t>
            </a:r>
          </a:p>
          <a:p>
            <a:r>
              <a:rPr lang="en-US"/>
              <a:t>Trying our approach on different portfolios</a:t>
            </a:r>
          </a:p>
        </p:txBody>
      </p:sp>
    </p:spTree>
    <p:extLst>
      <p:ext uri="{BB962C8B-B14F-4D97-AF65-F5344CB8AC3E}">
        <p14:creationId xmlns:p14="http://schemas.microsoft.com/office/powerpoint/2010/main" val="387171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A43B9-25E3-4817-B4D0-039A58FFE7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09154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17F53-BA4F-4068-9BA0-8D53DAA07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76204-B1B5-4D5E-BEAF-4D54508E9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8725" y="2674239"/>
            <a:ext cx="10241280" cy="1520952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 algn="ctr">
              <a:buNone/>
            </a:pPr>
            <a:r>
              <a:rPr lang="en-US"/>
              <a:t>Implement and use a deep reinforcement learning technique to perform portfolio optimization and stock trading to maximize returns and profit.</a:t>
            </a:r>
          </a:p>
        </p:txBody>
      </p:sp>
    </p:spTree>
    <p:extLst>
      <p:ext uri="{BB962C8B-B14F-4D97-AF65-F5344CB8AC3E}">
        <p14:creationId xmlns:p14="http://schemas.microsoft.com/office/powerpoint/2010/main" val="349871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3719D-F71D-4C96-8E78-A9E997BD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4903F-DB50-4B43-AC29-1D2FBF524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ctr">
            <a:normAutofit/>
          </a:bodyPr>
          <a:lstStyle/>
          <a:p>
            <a:r>
              <a:rPr lang="en-US" u="sng"/>
              <a:t>Complex and huge</a:t>
            </a:r>
            <a:r>
              <a:rPr lang="en-US"/>
              <a:t> : The financial market is a complex system influenced by several factors like news, economy etc.</a:t>
            </a:r>
          </a:p>
          <a:p>
            <a:r>
              <a:rPr lang="en-US" u="sng"/>
              <a:t>Partial Observable Environment</a:t>
            </a:r>
            <a:r>
              <a:rPr lang="en-US"/>
              <a:t> : Difficult to comprehend the full state at any time</a:t>
            </a:r>
          </a:p>
          <a:p>
            <a:r>
              <a:rPr lang="en-US" u="sng"/>
              <a:t>End Goal</a:t>
            </a:r>
            <a:r>
              <a:rPr lang="en-US"/>
              <a:t> : Maximize returns based on estimates of potential return and risk.</a:t>
            </a:r>
          </a:p>
          <a:p>
            <a:endParaRPr lang="en-US"/>
          </a:p>
          <a:p>
            <a:pPr marL="0" indent="0" algn="ctr">
              <a:buNone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This makes portfolio optimization and stock trading an effective application of Reinforcement Learning.</a:t>
            </a:r>
          </a:p>
        </p:txBody>
      </p:sp>
    </p:spTree>
    <p:extLst>
      <p:ext uri="{BB962C8B-B14F-4D97-AF65-F5344CB8AC3E}">
        <p14:creationId xmlns:p14="http://schemas.microsoft.com/office/powerpoint/2010/main" val="439687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E927-A6B9-4845-BC87-C707BC0C0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Technical indicators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C2AB4-BD59-4343-8C71-D5102A1B5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 fontScale="92500" lnSpcReduction="10000"/>
          </a:bodyPr>
          <a:lstStyle/>
          <a:p>
            <a:r>
              <a:rPr lang="en-US"/>
              <a:t>Sharpe Ratio</a:t>
            </a:r>
          </a:p>
          <a:p>
            <a:pPr lvl="1"/>
            <a:r>
              <a:rPr lang="en-US">
                <a:ea typeface="+mn-lt"/>
                <a:cs typeface="+mn-lt"/>
              </a:rPr>
              <a:t>Measures the performance of an investment compared to a risk-free asset </a:t>
            </a:r>
          </a:p>
          <a:p>
            <a:pPr lvl="1"/>
            <a:r>
              <a:rPr lang="en-US">
                <a:ea typeface="+mn-lt"/>
                <a:cs typeface="+mn-lt"/>
              </a:rPr>
              <a:t>Represents the additional amount of return that an investor receives per unit of increase in risk</a:t>
            </a:r>
          </a:p>
          <a:p>
            <a:pPr lvl="1"/>
            <a:r>
              <a:rPr lang="en-US">
                <a:ea typeface="+mn-lt"/>
                <a:cs typeface="+mn-lt"/>
              </a:rPr>
              <a:t>Sharpe Ratio = (Return on Investment – Risk-free return) / (standard deviation of investment)</a:t>
            </a:r>
          </a:p>
          <a:p>
            <a:r>
              <a:rPr lang="en-US"/>
              <a:t>Dow Jones Industrial Average (DJIA)</a:t>
            </a:r>
          </a:p>
          <a:p>
            <a:pPr lvl="1"/>
            <a:r>
              <a:rPr lang="en-US">
                <a:ea typeface="+mn-lt"/>
                <a:cs typeface="+mn-lt"/>
              </a:rPr>
              <a:t>Is a stock market index gauging the performance of the industrial sector</a:t>
            </a:r>
          </a:p>
          <a:p>
            <a:pPr lvl="1"/>
            <a:r>
              <a:rPr lang="en-US">
                <a:ea typeface="+mn-lt"/>
                <a:cs typeface="+mn-lt"/>
              </a:rPr>
              <a:t>Include 30 companies and averaged their values by following a specific formula</a:t>
            </a:r>
          </a:p>
        </p:txBody>
      </p:sp>
    </p:spTree>
    <p:extLst>
      <p:ext uri="{BB962C8B-B14F-4D97-AF65-F5344CB8AC3E}">
        <p14:creationId xmlns:p14="http://schemas.microsoft.com/office/powerpoint/2010/main" val="58609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F77C9-FEA4-4F45-9C43-03DB8E539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Deep Reinforcement Learning (DRL)?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2243-6795-4CD6-B5DB-0A7EE5F1D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r>
              <a:rPr lang="en-US" u="sng"/>
              <a:t>Modern Portfolio Theory (MPT) not enough</a:t>
            </a:r>
            <a:r>
              <a:rPr lang="en-US"/>
              <a:t> : calculated only based on stock returns and highly sensitive to outliers.</a:t>
            </a:r>
          </a:p>
          <a:p>
            <a:r>
              <a:rPr lang="en-US" u="sng"/>
              <a:t>Markov Decision Process</a:t>
            </a:r>
            <a:r>
              <a:rPr lang="en-US"/>
              <a:t> : </a:t>
            </a:r>
            <a:r>
              <a:rPr lang="en-US">
                <a:ea typeface="+mn-lt"/>
                <a:cs typeface="+mn-lt"/>
              </a:rPr>
              <a:t>stock trading is a continuous process, can be modeled as MDP.</a:t>
            </a:r>
          </a:p>
          <a:p>
            <a:r>
              <a:rPr lang="en-US" u="sng">
                <a:ea typeface="+mn-lt"/>
                <a:cs typeface="+mn-lt"/>
              </a:rPr>
              <a:t>Optimization Problem</a:t>
            </a:r>
            <a:r>
              <a:rPr lang="en-US">
                <a:ea typeface="+mn-lt"/>
                <a:cs typeface="+mn-lt"/>
              </a:rPr>
              <a:t> :</a:t>
            </a:r>
            <a:r>
              <a:rPr lang="en-US"/>
              <a:t> DRL solves maximizing the expected total reward from future actions.</a:t>
            </a:r>
          </a:p>
          <a:p>
            <a:r>
              <a:rPr lang="en-US" u="sng">
                <a:ea typeface="+mn-lt"/>
                <a:cs typeface="+mn-lt"/>
              </a:rPr>
              <a:t>Multidimensional &amp; large dataset</a:t>
            </a:r>
            <a:r>
              <a:rPr lang="en-US">
                <a:ea typeface="+mn-lt"/>
                <a:cs typeface="+mn-lt"/>
              </a:rPr>
              <a:t> : DRL</a:t>
            </a:r>
            <a:r>
              <a:rPr lang="en-US"/>
              <a:t> approximates the Q value with a neural network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14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3EC93-20A1-4ED0-879D-F122EDFC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Trading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188B-AA0B-496E-B770-0BFD7FD9B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112264"/>
            <a:ext cx="4846320" cy="3959352"/>
          </a:xfrm>
        </p:spPr>
        <p:txBody>
          <a:bodyPr vert="horz" lIns="0" tIns="0" rIns="0" bIns="0" rtlCol="0" anchor="t">
            <a:normAutofit fontScale="85000" lnSpcReduction="20000"/>
          </a:bodyPr>
          <a:lstStyle/>
          <a:p>
            <a:r>
              <a:rPr lang="en-US" u="sng">
                <a:ea typeface="+mn-lt"/>
                <a:cs typeface="+mn-lt"/>
              </a:rPr>
              <a:t>States</a:t>
            </a:r>
          </a:p>
          <a:p>
            <a:pPr lvl="1"/>
            <a:r>
              <a:rPr lang="en-US">
                <a:ea typeface="+mn-lt"/>
                <a:cs typeface="+mn-lt"/>
              </a:rPr>
              <a:t>account balance – money in the trading account</a:t>
            </a:r>
          </a:p>
          <a:p>
            <a:pPr lvl="1"/>
            <a:r>
              <a:rPr lang="en-US">
                <a:ea typeface="+mn-lt"/>
                <a:cs typeface="+mn-lt"/>
              </a:rPr>
              <a:t>Date, Open, High, Low, Close, Adjusted Close, Volume</a:t>
            </a:r>
          </a:p>
          <a:p>
            <a:pPr lvl="1"/>
            <a:r>
              <a:rPr lang="en-US">
                <a:ea typeface="+mn-lt"/>
                <a:cs typeface="+mn-lt"/>
              </a:rPr>
              <a:t>relevant stock technical data</a:t>
            </a:r>
          </a:p>
          <a:p>
            <a:r>
              <a:rPr lang="en-US" u="sng">
                <a:ea typeface="+mn-lt"/>
                <a:cs typeface="+mn-lt"/>
              </a:rPr>
              <a:t>Actions</a:t>
            </a:r>
          </a:p>
          <a:p>
            <a:pPr lvl="1"/>
            <a:r>
              <a:rPr lang="en-US">
                <a:ea typeface="+mn-lt"/>
                <a:cs typeface="+mn-lt"/>
              </a:rPr>
              <a:t>Buy - Perform and record buy transactions</a:t>
            </a:r>
          </a:p>
          <a:p>
            <a:pPr lvl="1"/>
            <a:r>
              <a:rPr lang="en-US">
                <a:ea typeface="+mn-lt"/>
                <a:cs typeface="+mn-lt"/>
              </a:rPr>
              <a:t>Sell - Perform and record sell transactions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6A651F-A8F8-4149-9834-9F357D876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9436" y="2116777"/>
            <a:ext cx="4846320" cy="3959351"/>
          </a:xfrm>
        </p:spPr>
        <p:txBody>
          <a:bodyPr vert="horz" lIns="0" tIns="0" rIns="0" bIns="0" rtlCol="0" anchor="t">
            <a:normAutofit fontScale="85000" lnSpcReduction="20000"/>
          </a:bodyPr>
          <a:lstStyle/>
          <a:p>
            <a:r>
              <a:rPr lang="en-US" sz="2000" u="sng">
                <a:ea typeface="+mn-lt"/>
                <a:cs typeface="+mn-lt"/>
              </a:rPr>
              <a:t>Rewards</a:t>
            </a:r>
            <a:r>
              <a:rPr lang="en-US" sz="2000">
                <a:ea typeface="+mn-lt"/>
                <a:cs typeface="+mn-lt"/>
              </a:rPr>
              <a:t> </a:t>
            </a:r>
            <a:endParaRPr lang="en-US" sz="2000"/>
          </a:p>
          <a:p>
            <a:pPr lvl="1"/>
            <a:r>
              <a:rPr lang="en-US" sz="2000">
                <a:ea typeface="+mn-lt"/>
                <a:cs typeface="+mn-lt"/>
              </a:rPr>
              <a:t>Total asset gain/loss by the end of each day</a:t>
            </a:r>
          </a:p>
          <a:p>
            <a:r>
              <a:rPr lang="en-US" sz="2000" u="sng">
                <a:ea typeface="+mn-lt"/>
                <a:cs typeface="+mn-lt"/>
              </a:rPr>
              <a:t>Episode</a:t>
            </a:r>
          </a:p>
          <a:p>
            <a:pPr lvl="1"/>
            <a:r>
              <a:rPr lang="en-US" sz="2000">
                <a:ea typeface="+mn-lt"/>
                <a:cs typeface="+mn-lt"/>
              </a:rPr>
              <a:t>End of episode is defined when timestamp reaches last day in feature data</a:t>
            </a:r>
          </a:p>
          <a:p>
            <a:pPr lvl="1"/>
            <a:r>
              <a:rPr lang="en-US" sz="2000">
                <a:ea typeface="+mn-lt"/>
                <a:cs typeface="+mn-lt"/>
              </a:rPr>
              <a:t>Reset environment after each episode</a:t>
            </a:r>
          </a:p>
        </p:txBody>
      </p:sp>
    </p:spTree>
    <p:extLst>
      <p:ext uri="{BB962C8B-B14F-4D97-AF65-F5344CB8AC3E}">
        <p14:creationId xmlns:p14="http://schemas.microsoft.com/office/powerpoint/2010/main" val="3476542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E838-534A-4FE4-9780-4BAD6ECC9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Deep deterministic policy gradient (ddpg)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6FF385-2BDD-446E-B7FD-CD7BC9C0F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302764"/>
            <a:ext cx="10241280" cy="3959352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Actor-critic based algorithm</a:t>
            </a:r>
          </a:p>
          <a:p>
            <a:r>
              <a:rPr lang="en-US">
                <a:ea typeface="+mn-lt"/>
                <a:cs typeface="+mn-lt"/>
              </a:rPr>
              <a:t>Actor – Proposes an action given a state, Critic – predicts if action is good/bad given a state and an action</a:t>
            </a:r>
          </a:p>
          <a:p>
            <a:r>
              <a:rPr lang="en-US">
                <a:ea typeface="+mn-lt"/>
                <a:cs typeface="+mn-lt"/>
              </a:rPr>
              <a:t>Combines both </a:t>
            </a:r>
            <a:r>
              <a:rPr lang="en-US" b="1">
                <a:ea typeface="+mn-lt"/>
                <a:cs typeface="+mn-lt"/>
              </a:rPr>
              <a:t>Q-learning and policy gradien</a:t>
            </a:r>
            <a:r>
              <a:rPr lang="en-US">
                <a:ea typeface="+mn-lt"/>
                <a:cs typeface="+mn-lt"/>
              </a:rPr>
              <a:t>t frameworks</a:t>
            </a:r>
          </a:p>
          <a:p>
            <a:r>
              <a:rPr lang="en-US">
                <a:ea typeface="+mn-lt"/>
                <a:cs typeface="+mn-lt"/>
              </a:rPr>
              <a:t>Uses neural networks as function approximators</a:t>
            </a:r>
          </a:p>
          <a:p>
            <a:r>
              <a:rPr lang="en-US">
                <a:ea typeface="+mn-lt"/>
                <a:cs typeface="+mn-lt"/>
              </a:rPr>
              <a:t>Learns directly from the observations through policy gradient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7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BE838-534A-4FE4-9780-4BAD6ECC9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Ddpg Architecture</a:t>
            </a:r>
          </a:p>
        </p:txBody>
      </p:sp>
      <p:pic>
        <p:nvPicPr>
          <p:cNvPr id="4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C371A2BA-EC4B-4BE3-A361-5EEDF2EC0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1060" y="2112264"/>
            <a:ext cx="10022360" cy="3959352"/>
          </a:xfrm>
        </p:spPr>
      </p:pic>
    </p:spTree>
    <p:extLst>
      <p:ext uri="{BB962C8B-B14F-4D97-AF65-F5344CB8AC3E}">
        <p14:creationId xmlns:p14="http://schemas.microsoft.com/office/powerpoint/2010/main" val="2063204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5DE4-901A-48B7-8C48-295AB1C45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 – DDPG VS MPT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75DB9B9-BB65-43AD-A2E3-C23CF1CF8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3602" y="2182178"/>
            <a:ext cx="7877175" cy="3648075"/>
          </a:xfrm>
        </p:spPr>
      </p:pic>
    </p:spTree>
    <p:extLst>
      <p:ext uri="{BB962C8B-B14F-4D97-AF65-F5344CB8AC3E}">
        <p14:creationId xmlns:p14="http://schemas.microsoft.com/office/powerpoint/2010/main" val="155162794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D63AB0"/>
      </a:accent1>
      <a:accent2>
        <a:srgbClr val="A928C4"/>
      </a:accent2>
      <a:accent3>
        <a:srgbClr val="7A3AD6"/>
      </a:accent3>
      <a:accent4>
        <a:srgbClr val="3C3DC9"/>
      </a:accent4>
      <a:accent5>
        <a:srgbClr val="3A7CD6"/>
      </a:accent5>
      <a:accent6>
        <a:srgbClr val="28ABC4"/>
      </a:accent6>
      <a:hlink>
        <a:srgbClr val="3F60BF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GradientRiseVTI</vt:lpstr>
      <vt:lpstr>Quantitative Trading with Deep Reinforcement Learning</vt:lpstr>
      <vt:lpstr>Goal</vt:lpstr>
      <vt:lpstr>Problem Statement</vt:lpstr>
      <vt:lpstr>Technical indicators</vt:lpstr>
      <vt:lpstr>Why Deep Reinforcement Learning (DRL)?</vt:lpstr>
      <vt:lpstr>Trading Environment</vt:lpstr>
      <vt:lpstr>Deep deterministic policy gradient (ddpg)</vt:lpstr>
      <vt:lpstr>Ddpg Architecture</vt:lpstr>
      <vt:lpstr>Result – DDPG VS MPT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2020-12-09T13:38:37Z</dcterms:created>
  <dcterms:modified xsi:type="dcterms:W3CDTF">2020-12-10T00:57:39Z</dcterms:modified>
</cp:coreProperties>
</file>